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Merriweather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-bold.fntdata"/><Relationship Id="rId47" Type="http://schemas.openxmlformats.org/officeDocument/2006/relationships/font" Target="fonts/Merriweather-regular.fntdata"/><Relationship Id="rId49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41358a2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41358a2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41358a29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41358a29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Mesoscopic modelling1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Conceptualise the meso-scope(s) as intervening levels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Influenced by underlying microscopic processes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Show also new, emergent mesoscopic dynamics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Contribute to measurable signals (e.g. EEG, MEG)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Two approaches to bridge micro- to macroscopic levels: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neuron-to-brain, or neuronal ensembles with state variables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DCM for EEG / MEEG as mesoscopic models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Aim to derive best fitting parameter estimates (e.g. coupling)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explain the measured (observed) data (e.g. ERPs in EEG)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Are based on neural mass models (NMM) or neural field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models (NFM) which incorporate biologically plausible /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experimentally derived lumped parameters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Copied from Gerstner et al. (2014), Neuronal Dynamics,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available online: https://neuronaldynamics.epfl.ch/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See also: Freeman (2000), Mesoscopic Brain Dynamics, and Spiegler (2012),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Dynamics of biologically informed neural mass models of the brain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41358a2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41358a2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Neuronal features at the microscale (right)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affect dynamics at the mesoscale (cortical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column) (centre), transformation functions: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1) Linear transformation of pre-synaptic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input to post-synaptic potential (PSP)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2) Non-linear (sigmoidal) transformation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PSP into firing rates / action potentials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Processes at the mesoscale affect dynamics 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macroscale (left), e.g.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3) Connections (strengths and directions)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cell populations within region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4) Connections (strengths and directions)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different (cortical) regions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Mesoscopic Neural Mass Models (NMM) aim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capture / generate a broad range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dynamics (e.g. measurable MEG / EEG signals)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averages of relevant biophysical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parameters (lumped)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41358a29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41358a29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41358a29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41358a29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Basics of conductance-based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Inspired by the Hodgkin and Huxley (1952)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single neuron model, which models the states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cells based on the ion-flow in / out of a cell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This approach allows to model receptors (e.g.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excitatory AMPA, NMDA, inhibitory GABA)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expressed in neurons / populations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Different conductance-based DCMs allow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model with various receptor types (in steadystate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 perturbation experiments)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From neurons to populations to 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As in convolution based models, neurons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grouped into populations, and further into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cortical columns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Different cortical column models are defined,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e.g. with three / four different populations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Dynamics (statistics) of cortical columns can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captured with neural mass (NMM), mean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field (MFM), and neural field models (NFM)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41358a29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41358a29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Single-column model (1):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Populations: abstract cortical column with three populations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(pyramidal cells, excitatory and inhibitory local interneurons)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Connections: pyramidal cells receive local input as well 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excitatory input from distant / other cortical columns (p(t))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Transformations: i) linear (he(t), hi(t)) converting input into PSP, ii)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non-linear (sigmoidal) (Sigm) converting PSP into firing rates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Parameters: e.g. experimentally derived connectivity constants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(C1-C4) (number of synapses, lumped into C), maximal amplitudes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IPSP and EPSP (A, B), e0 maximum firing rate of the population,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v0 the PSP for which 50% firing rate is achieved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Model exploration and behaviour: particularly explored fourdimensional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parameter space (A,B,C,v0), showed that alpha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beta activity can be replicated with different parameter choices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Double-column model (not shown here):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Extension: combined two cortical columns of structure (1)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Additional parameters: K (connectivity constants), ad (delay)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Model exploration and behaviour: i) with identical columns: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produced in-phase oscillations; ii) with different columns: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produced alpha and beta oscillations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0c048d25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0c048d25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0c048d25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0c048d25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model is a combination of NMM and source </a:t>
            </a:r>
            <a:r>
              <a:rPr lang="en"/>
              <a:t>dynamics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0c048d25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0c048d25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0c048d25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0c048d25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41358a295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41358a295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Functional, like correlation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Effective: has a direction, by combining anatomical connectivity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within/between column (region)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0c048d25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0c048d25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this is Bayesian, prior is required: mostly biophysically grounded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 the most likely parameter values that could have generated the observed data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Continues until variational free energy is minimum as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0c048d25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0c048d25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0c048d25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0c048d25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0c048d25d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0c048d25d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0c048d25d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0c048d25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0c048d25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0c048d25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0c048d25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0c048d25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0c048d25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0c048d25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0c048d25d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50c048d25d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line: each channel (128 channels)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Decomposed data into different principle modes (similar to PCA) - combination of multiple channels and timipoints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headings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vs blue: conditions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Dashed vs solid: observed vs prediction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0c048d25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50c048d25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41358a295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41358a295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hypothesis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0c048d25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0c048d25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511c2f240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511c2f240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Directory: dir to save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subject, select all models you want to compare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Method: 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fixed effects will assume that single subjects have the same underlying winning model; random effects will assume that single subjects can differ with respect to their winning model.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11c2f24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11c2f24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 null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model for each subject and in a group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level: add individual log evidence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3be9d01f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3be9d01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11c2f240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11c2f240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11c2f24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11c2f24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511c2f240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511c2f240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Phenomenological: describes the time-course of a particular data feature/general description of brain activity. not much of biological details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Physiological: </a:t>
            </a:r>
            <a:r>
              <a:rPr lang="en"/>
              <a:t>uses the knowledge of the anatomy of cortical column, the types of cell populations in that column, and how they are coupled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DCM: inference method infer parameters on different neural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mass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application of DCM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0c048d25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0c048d25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1358a295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41358a295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1358a295_6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1358a295_6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MMN, different model used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41358a295_6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41358a295_6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41358a295_6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41358a295_6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f1c8177b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f1c8177b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41358a29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41358a2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il.ion.ucl.ac.uk/spm/data/eeg_mmn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 for ERP/ERF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44"/>
            <a:ext cx="42426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 Magami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Abiodun Olorunda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Expert: Ulrich Stoof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 Versions for EEG and MEG Data/ Analyses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675" y="1587275"/>
            <a:ext cx="4816699" cy="32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556850" y="1587275"/>
            <a:ext cx="3106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More biologically detailed (e.g.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realistic parameters for neural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masses) than DCM for fMRI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Variety of models (for evoked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induced responses, and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steady states), can be grouped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into physiological (convolution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conductance) and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phenomenological models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The original (convolution-based)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DCM for ERP/F (David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et al., 2006) is based on Jansen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Rit’s (1995) neural mass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model (NMM)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Modelling Scales and Mesoscopic Modelling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3866057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4779000" y="1317713"/>
            <a:ext cx="4365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Mesoscopic modelling1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• Conceptualise the meso-scope(s) as intervening levels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• Two approaches to bridge micro- to macroscopic levels: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neuron-to-brain, or neuronal ensembles with state variables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DCM for EEG / MEEG as mesoscopic models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• Aim to derive best fitting parameter estimates (e.g. coupling) to explain the measured (observed) data (e.g. ERPs in EEG)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• Are based on neural mass models (NMM) or neural field models (NFM) which incorporate biologically plausible /experimentally derived lumped parameters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Biophysical Context of Neural Mass Models/ DCM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4945832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5231875" y="1277025"/>
            <a:ext cx="39120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Neuronal features at the microscale (right)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affect dynamics at the mesoscale (cortical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column) (centre), transformation functions: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1) Linear transformation of pre-synaptic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input to post-synaptic potential (PSP)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2) Non-linear (sigmoidal) transformation of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PSP into firing rates / action potentials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Processes at the mesoscale affect dynamics at the macroscale (left), e.g.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3) Connections (strengths and directions)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between cell populations within region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4) Connections (strengths and directions)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between different (cortical) regions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Mesoscopic Neural Mass Models (NMM) aim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 capture / generate a broad range of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dynamics (e.g. measurable MEG / EEG signals)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using averages of relevant biophysical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parameters (lumped)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32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Cortical Column/ Neuronal Mass Models used in ERP and CMC DCMs</a:t>
            </a: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7025"/>
            <a:ext cx="85629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Conductance-based Models in DCM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5142566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5098850" y="1437675"/>
            <a:ext cx="4044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Basics of conductance-based models</a:t>
            </a:r>
            <a:endParaRPr sz="12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Inspired by the Hodgkin and Huxley (1952)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single neuron model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This approach allows to model receptors (e.g.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excitatory AMPA, NMDA, inhibitory GABA)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expressed in neurons / populations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Different conductance-based DCMs allow to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model with various receptor types (in steady state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or perturbation experiments)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 From neurons to populations to sources</a:t>
            </a:r>
            <a:endParaRPr sz="12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As in convolution based models, neurons are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grouped into populations, and further into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cortical columns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Different cortical column models are defined,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e.g. with </a:t>
            </a:r>
            <a:r>
              <a:rPr lang="en" sz="12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three / four different populations</a:t>
            </a:r>
            <a:endParaRPr sz="12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• Dynamics (statistics) of cortical columns can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are captured with neural mass (NMM), mean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field (MFM), and neural field models (NFM)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212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Jansen and Rit Model (1995)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Aim: to replicate evoked potentials in the visual cortex</a:t>
            </a:r>
            <a:endParaRPr sz="2466"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75" y="1360225"/>
            <a:ext cx="395287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4778100" y="1360225"/>
            <a:ext cx="4365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Single-column model (1):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Populations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: abstract cortical column with three populations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(pyramidal cells, excitatory and inhibitory local interneurons)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Connections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: pyramidal cells receive local input as well 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excitatory input from distant / other cortical columns (p(t))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Transformations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: i) linear (he(t), hi(t)) converting input into PSP, ii) a non-linear (sigmoidal) (Sigm) converting PSP into firing rates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Parameters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: e.g. experimentally derived connectivity constants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(C1-C4) (number of synapses, lumped into C), maximal amplitudes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for IPSP and EPSP (A, B), e0 maximum firing rate of the population,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v0 the PSP for which 50% firing rate is achieved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Model exploration and behaviour: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particularly explored four dimensional parameter space (A,B,C,v0), showed that alpha and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beta activity can be replicated with different parameter choices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 Double-column model (not shown here):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Extension: combined two cortical columns of structure (1)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Additional parameters: K (connectivity constants), ad (delay)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• Model exploration and behaviour: i) with identical columns: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produced in-phase oscillations; ii) with different columns: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produced alpha and beta oscillations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Model fitting</a:t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63150" y="3477825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Collect data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07600" y="1838588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hypothesis + model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3350850" y="26257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fitting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353975" y="369461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selection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7195200" y="25835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Make an inference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cxnSp>
        <p:nvCxnSpPr>
          <p:cNvPr id="208" name="Google Shape;208;p28"/>
          <p:cNvCxnSpPr>
            <a:stCxn id="203" idx="0"/>
            <a:endCxn id="205" idx="1"/>
          </p:cNvCxnSpPr>
          <p:nvPr/>
        </p:nvCxnSpPr>
        <p:spPr>
          <a:xfrm flipH="1" rot="10800000">
            <a:off x="1445850" y="2999625"/>
            <a:ext cx="1905000" cy="4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8"/>
          <p:cNvCxnSpPr/>
          <p:nvPr/>
        </p:nvCxnSpPr>
        <p:spPr>
          <a:xfrm>
            <a:off x="1490300" y="2486238"/>
            <a:ext cx="1692600" cy="55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8"/>
          <p:cNvCxnSpPr>
            <a:stCxn id="205" idx="2"/>
            <a:endCxn id="206" idx="1"/>
          </p:cNvCxnSpPr>
          <p:nvPr/>
        </p:nvCxnSpPr>
        <p:spPr>
          <a:xfrm>
            <a:off x="4133550" y="3373663"/>
            <a:ext cx="1220400" cy="6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8"/>
          <p:cNvCxnSpPr>
            <a:stCxn id="206" idx="3"/>
            <a:endCxn id="207" idx="2"/>
          </p:cNvCxnSpPr>
          <p:nvPr/>
        </p:nvCxnSpPr>
        <p:spPr>
          <a:xfrm flipH="1" rot="10800000">
            <a:off x="6919375" y="3331463"/>
            <a:ext cx="1058400" cy="73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8"/>
          <p:cNvCxnSpPr>
            <a:stCxn id="205" idx="3"/>
            <a:endCxn id="207" idx="1"/>
          </p:cNvCxnSpPr>
          <p:nvPr/>
        </p:nvCxnSpPr>
        <p:spPr>
          <a:xfrm flipH="1" rot="10800000">
            <a:off x="4916250" y="2957413"/>
            <a:ext cx="2279100" cy="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generative model</a:t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76446" l="0" r="0" t="0"/>
          <a:stretch/>
        </p:blipFill>
        <p:spPr>
          <a:xfrm>
            <a:off x="311725" y="1246150"/>
            <a:ext cx="8131126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4503600" y="4681800"/>
            <a:ext cx="464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van Wijk (2022), 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,The principles of dynamic causal modeling, Presentation, SPM for MEEG 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49884" t="31670"/>
          <a:stretch/>
        </p:blipFill>
        <p:spPr>
          <a:xfrm>
            <a:off x="348575" y="2242475"/>
            <a:ext cx="4074877" cy="25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52910" r="0" t="31670"/>
          <a:stretch/>
        </p:blipFill>
        <p:spPr>
          <a:xfrm>
            <a:off x="4885601" y="2188550"/>
            <a:ext cx="3828999" cy="25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step: simulation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25" y="1346425"/>
            <a:ext cx="7561528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5752700" y="4681800"/>
            <a:ext cx="339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van Wijk (2022), ,The principles of dynamic causal modeling, Presentation, SPM for MEEG 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step: model inversion (fitting)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50" y="1323300"/>
            <a:ext cx="5867681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6408175" y="2571750"/>
            <a:ext cx="256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allows for model selection and parameter inference (next section)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5914650" y="4681800"/>
            <a:ext cx="32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van Wijk (2022), ,The principles of dynamic causal modeling, Presentation, SPM for MEEG 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Conventional vs DCM analysis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53531" t="0"/>
          <a:stretch/>
        </p:blipFill>
        <p:spPr>
          <a:xfrm>
            <a:off x="802475" y="1374850"/>
            <a:ext cx="2880475" cy="3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49413" r="0" t="0"/>
          <a:stretch/>
        </p:blipFill>
        <p:spPr>
          <a:xfrm>
            <a:off x="4862094" y="1374850"/>
            <a:ext cx="3135674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inversion with Bayesian inference </a:t>
            </a:r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61199" l="0" r="0" t="0"/>
          <a:stretch/>
        </p:blipFill>
        <p:spPr>
          <a:xfrm>
            <a:off x="2828888" y="1296388"/>
            <a:ext cx="6315123" cy="12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 b="0" l="0" r="0" t="39360"/>
          <a:stretch/>
        </p:blipFill>
        <p:spPr>
          <a:xfrm>
            <a:off x="2828900" y="2571738"/>
            <a:ext cx="6315098" cy="199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3122100" y="4820400"/>
            <a:ext cx="602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van Wijk (2022), ,The principles of dynamic causal modeling, Presentation, SPM for MEEG 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165025" y="4485400"/>
            <a:ext cx="259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Used for model selection/result interpretation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 b="0" l="0" r="0" t="90621"/>
          <a:stretch/>
        </p:blipFill>
        <p:spPr>
          <a:xfrm>
            <a:off x="2918950" y="4564925"/>
            <a:ext cx="4565488" cy="2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model inversion</a:t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1429425"/>
            <a:ext cx="2782762" cy="371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/>
          <p:nvPr/>
        </p:nvSpPr>
        <p:spPr>
          <a:xfrm>
            <a:off x="1100900" y="3365825"/>
            <a:ext cx="51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0" y="3528250"/>
            <a:ext cx="2880900" cy="1678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0" r="0" t="58237"/>
          <a:stretch/>
        </p:blipFill>
        <p:spPr>
          <a:xfrm>
            <a:off x="3038975" y="1867925"/>
            <a:ext cx="4369250" cy="24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/>
          <p:nvPr/>
        </p:nvSpPr>
        <p:spPr>
          <a:xfrm>
            <a:off x="6397775" y="1831800"/>
            <a:ext cx="921900" cy="536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 b="0" l="66377" r="0" t="0"/>
          <a:stretch/>
        </p:blipFill>
        <p:spPr>
          <a:xfrm>
            <a:off x="7626257" y="1942875"/>
            <a:ext cx="1358600" cy="26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head model calculation</a:t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1100900" y="3365825"/>
            <a:ext cx="51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6397775" y="1831800"/>
            <a:ext cx="921900" cy="536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6110975" y="4584025"/>
            <a:ext cx="31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Only if you haven’t done source reconstruction before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6300"/>
            <a:ext cx="2860501" cy="308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 rotWithShape="1">
          <a:blip r:embed="rId4">
            <a:alphaModFix/>
          </a:blip>
          <a:srcRect b="0" l="0" r="2419" t="2419"/>
          <a:stretch/>
        </p:blipFill>
        <p:spPr>
          <a:xfrm>
            <a:off x="2860500" y="1446525"/>
            <a:ext cx="2860500" cy="297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677" y="1277025"/>
            <a:ext cx="3042325" cy="288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311725" y="4584025"/>
            <a:ext cx="19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Template -&gt; normal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3057000" y="4584025"/>
            <a:ext cx="255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asion/LPA/RPA: select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-&gt; select the matching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</a:t>
            </a:r>
            <a:r>
              <a:rPr lang="en"/>
              <a:t>head model calculation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1100900" y="3365825"/>
            <a:ext cx="51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311725" y="4584025"/>
            <a:ext cx="19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Headshape -&gt; yes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1" y="1285155"/>
            <a:ext cx="2860500" cy="313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294" y="1285146"/>
            <a:ext cx="3014605" cy="3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3384750" y="4637225"/>
            <a:ext cx="25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Head model: BEM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5">
            <a:alphaModFix/>
          </a:blip>
          <a:srcRect b="11894" l="0" r="0" t="0"/>
          <a:stretch/>
        </p:blipFill>
        <p:spPr>
          <a:xfrm>
            <a:off x="6450800" y="1204850"/>
            <a:ext cx="2540801" cy="32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 txBox="1"/>
          <p:nvPr/>
        </p:nvSpPr>
        <p:spPr>
          <a:xfrm>
            <a:off x="6435900" y="4743300"/>
            <a:ext cx="25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Lead field is calculated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inversion</a:t>
            </a:r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2462673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3">
            <a:alphaModFix/>
          </a:blip>
          <a:srcRect b="59766" l="0" r="0" t="0"/>
          <a:stretch/>
        </p:blipFill>
        <p:spPr>
          <a:xfrm>
            <a:off x="2714125" y="1330150"/>
            <a:ext cx="4232375" cy="256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3131225" y="4322350"/>
            <a:ext cx="423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estimated source activity for different neuronal sources and populations (separate lines) and experimental conditions (left and right)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1" name="Google Shape;291;p36"/>
          <p:cNvCxnSpPr/>
          <p:nvPr/>
        </p:nvCxnSpPr>
        <p:spPr>
          <a:xfrm>
            <a:off x="5504450" y="2120575"/>
            <a:ext cx="2698200" cy="225600"/>
          </a:xfrm>
          <a:prstGeom prst="straightConnector1">
            <a:avLst/>
          </a:prstGeom>
          <a:noFill/>
          <a:ln cap="flat" cmpd="sng" w="38100">
            <a:solidFill>
              <a:srgbClr val="21252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2" name="Google Shape;292;p36"/>
          <p:cNvSpPr txBox="1"/>
          <p:nvPr/>
        </p:nvSpPr>
        <p:spPr>
          <a:xfrm>
            <a:off x="7191875" y="2616875"/>
            <a:ext cx="15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Num of iteration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inversion</a:t>
            </a:r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2462673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 rotWithShape="1">
          <a:blip r:embed="rId3">
            <a:alphaModFix/>
          </a:blip>
          <a:srcRect b="32337" l="1920" r="-1920" t="38456"/>
          <a:stretch/>
        </p:blipFill>
        <p:spPr>
          <a:xfrm>
            <a:off x="2714125" y="1330150"/>
            <a:ext cx="4232375" cy="18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/>
          <p:nvPr/>
        </p:nvSpPr>
        <p:spPr>
          <a:xfrm>
            <a:off x="3059050" y="3817000"/>
            <a:ext cx="423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observed (dashed lines) and model-predicted (solid lines) responses for all experimental conditions (separate subplots), with different colours representing different spatiotemporal modes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inversion</a:t>
            </a:r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2462673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 rotWithShape="1">
          <a:blip r:embed="rId3">
            <a:alphaModFix/>
          </a:blip>
          <a:srcRect b="2649" l="2350" r="-2350" t="68144"/>
          <a:stretch/>
        </p:blipFill>
        <p:spPr>
          <a:xfrm>
            <a:off x="2714125" y="1330150"/>
            <a:ext cx="4232375" cy="18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 txBox="1"/>
          <p:nvPr/>
        </p:nvSpPr>
        <p:spPr>
          <a:xfrm>
            <a:off x="3059050" y="3817000"/>
            <a:ext cx="423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updates in parameter space (left: neuronal parameters of the model; right: spatial parameters of the model)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inversion: check the model fit</a:t>
            </a:r>
            <a:endParaRPr/>
          </a:p>
        </p:txBody>
      </p:sp>
      <p:pic>
        <p:nvPicPr>
          <p:cNvPr id="314" name="Google Shape;3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6665357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model output and observed data</a:t>
            </a:r>
            <a:endParaRPr/>
          </a:p>
        </p:txBody>
      </p:sp>
      <p:sp>
        <p:nvSpPr>
          <p:cNvPr id="320" name="Google Shape;320;p40"/>
          <p:cNvSpPr txBox="1"/>
          <p:nvPr/>
        </p:nvSpPr>
        <p:spPr>
          <a:xfrm>
            <a:off x="6141075" y="1571875"/>
            <a:ext cx="29793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if the prediction is not good?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" name="Google Shape;321;p40"/>
          <p:cNvPicPr preferRelativeResize="0"/>
          <p:nvPr/>
        </p:nvPicPr>
        <p:blipFill rotWithShape="1">
          <a:blip r:embed="rId3">
            <a:alphaModFix/>
          </a:blip>
          <a:srcRect b="57279" l="0" r="0" t="0"/>
          <a:stretch/>
        </p:blipFill>
        <p:spPr>
          <a:xfrm>
            <a:off x="168900" y="2019750"/>
            <a:ext cx="2802724" cy="15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 rotWithShape="1">
          <a:blip r:embed="rId4">
            <a:alphaModFix/>
          </a:blip>
          <a:srcRect b="48940" l="0" r="0" t="0"/>
          <a:stretch/>
        </p:blipFill>
        <p:spPr>
          <a:xfrm>
            <a:off x="3002975" y="2019750"/>
            <a:ext cx="3138100" cy="25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 rotWithShape="1">
          <a:blip r:embed="rId3">
            <a:alphaModFix/>
          </a:blip>
          <a:srcRect b="39774" l="-2060" r="2059" t="100000"/>
          <a:stretch/>
        </p:blipFill>
        <p:spPr>
          <a:xfrm flipH="1" rot="10800000">
            <a:off x="81975" y="3606425"/>
            <a:ext cx="2802724" cy="1477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3453775" y="1571875"/>
            <a:ext cx="22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ERPs (mode)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488863" y="1571875"/>
            <a:ext cx="22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6172425" y="2289738"/>
            <a:ext cx="300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Check your data (noisy? No significant pattern?)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Check the source locations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Check your model</a:t>
            </a:r>
            <a:endParaRPr sz="1800"/>
          </a:p>
        </p:txBody>
      </p:sp>
      <p:sp>
        <p:nvSpPr>
          <p:cNvPr id="327" name="Google Shape;327;p40"/>
          <p:cNvSpPr txBox="1"/>
          <p:nvPr/>
        </p:nvSpPr>
        <p:spPr>
          <a:xfrm>
            <a:off x="2715150" y="1229650"/>
            <a:ext cx="31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Model selection</a:t>
            </a:r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63150" y="3477825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Collect data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707600" y="1838588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hypothesis + model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3350850" y="26257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fitting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5353975" y="369461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selection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7195200" y="25835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Make an inference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cxnSp>
        <p:nvCxnSpPr>
          <p:cNvPr id="339" name="Google Shape;339;p41"/>
          <p:cNvCxnSpPr>
            <a:stCxn id="334" idx="0"/>
            <a:endCxn id="336" idx="1"/>
          </p:cNvCxnSpPr>
          <p:nvPr/>
        </p:nvCxnSpPr>
        <p:spPr>
          <a:xfrm flipH="1" rot="10800000">
            <a:off x="1445850" y="2999625"/>
            <a:ext cx="1905000" cy="4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41"/>
          <p:cNvCxnSpPr/>
          <p:nvPr/>
        </p:nvCxnSpPr>
        <p:spPr>
          <a:xfrm>
            <a:off x="1490300" y="2486238"/>
            <a:ext cx="1692600" cy="55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41"/>
          <p:cNvCxnSpPr>
            <a:stCxn id="336" idx="2"/>
            <a:endCxn id="337" idx="1"/>
          </p:cNvCxnSpPr>
          <p:nvPr/>
        </p:nvCxnSpPr>
        <p:spPr>
          <a:xfrm>
            <a:off x="4133550" y="3373663"/>
            <a:ext cx="1220400" cy="6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41"/>
          <p:cNvCxnSpPr>
            <a:stCxn id="337" idx="3"/>
            <a:endCxn id="338" idx="2"/>
          </p:cNvCxnSpPr>
          <p:nvPr/>
        </p:nvCxnSpPr>
        <p:spPr>
          <a:xfrm flipH="1" rot="10800000">
            <a:off x="6919375" y="3331463"/>
            <a:ext cx="1058400" cy="73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41"/>
          <p:cNvCxnSpPr>
            <a:stCxn id="336" idx="3"/>
            <a:endCxn id="338" idx="1"/>
          </p:cNvCxnSpPr>
          <p:nvPr/>
        </p:nvCxnSpPr>
        <p:spPr>
          <a:xfrm flipH="1" rot="10800000">
            <a:off x="4916250" y="2957413"/>
            <a:ext cx="2279100" cy="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hypotheses to be answered by DCM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5294"/>
          <a:stretch/>
        </p:blipFill>
        <p:spPr>
          <a:xfrm>
            <a:off x="5276450" y="1741325"/>
            <a:ext cx="3826300" cy="26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12025" y="1550625"/>
            <a:ext cx="41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56475" y="2216850"/>
            <a:ext cx="4472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Two regions vs three regions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Top down, bottom up, or recurrent?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Which connectivity is required?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Which connection is affected by the experimental condition?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489475" y="1460725"/>
            <a:ext cx="2154000" cy="70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163250" y="2216850"/>
            <a:ext cx="2154000" cy="70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Bayesian model </a:t>
            </a:r>
            <a:r>
              <a:rPr lang="en"/>
              <a:t>comparison</a:t>
            </a:r>
            <a:r>
              <a:rPr lang="en"/>
              <a:t> and selection (BMS)</a:t>
            </a:r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075"/>
            <a:ext cx="4040710" cy="26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/>
        </p:nvSpPr>
        <p:spPr>
          <a:xfrm>
            <a:off x="4790575" y="1403050"/>
            <a:ext cx="370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Compare the model evidence of each model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By combining Bayes’ factor and free energy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61825"/>
            <a:ext cx="1970600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475" y="2125250"/>
            <a:ext cx="1861150" cy="7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6800" y="3319350"/>
            <a:ext cx="5056275" cy="4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/>
          <p:nvPr/>
        </p:nvSpPr>
        <p:spPr>
          <a:xfrm>
            <a:off x="3574675" y="4820400"/>
            <a:ext cx="563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Stoof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Bayesian model selection and averaging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2"/>
          <p:cNvSpPr txBox="1"/>
          <p:nvPr/>
        </p:nvSpPr>
        <p:spPr>
          <a:xfrm>
            <a:off x="130475" y="3982250"/>
            <a:ext cx="202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 from Garrido et al., (2007)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4226575" y="4117225"/>
            <a:ext cx="483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BF: interpreted as the evidence of one model over the other. logBF&gt;3 is strong, logBF&gt;5 is very strong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selection Demo</a:t>
            </a:r>
            <a:endParaRPr/>
          </a:p>
        </p:txBody>
      </p:sp>
      <p:pic>
        <p:nvPicPr>
          <p:cNvPr id="362" name="Google Shape;3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4812599" cy="27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/>
          <p:nvPr/>
        </p:nvSpPr>
        <p:spPr>
          <a:xfrm>
            <a:off x="3043675" y="3618500"/>
            <a:ext cx="653400" cy="418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399" y="1277025"/>
            <a:ext cx="3874199" cy="33572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BMS output</a:t>
            </a:r>
            <a:endParaRPr/>
          </a:p>
        </p:txBody>
      </p:sp>
      <p:pic>
        <p:nvPicPr>
          <p:cNvPr id="370" name="Google Shape;3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450" y="1339100"/>
            <a:ext cx="554355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4"/>
          <p:cNvSpPr txBox="1"/>
          <p:nvPr/>
        </p:nvSpPr>
        <p:spPr>
          <a:xfrm>
            <a:off x="45400" y="4820400"/>
            <a:ext cx="202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Garrido et al., (2007)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your winning model</a:t>
            </a:r>
            <a:endParaRPr/>
          </a:p>
        </p:txBody>
      </p:sp>
      <p:pic>
        <p:nvPicPr>
          <p:cNvPr id="377" name="Google Shape;3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7675"/>
            <a:ext cx="2305300" cy="38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>
            <a:off x="7116600" y="4820400"/>
            <a:ext cx="202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Garrido et al., (2007)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45"/>
          <p:cNvSpPr txBox="1"/>
          <p:nvPr/>
        </p:nvSpPr>
        <p:spPr>
          <a:xfrm>
            <a:off x="3483775" y="2187563"/>
            <a:ext cx="4472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Two regions vs three regions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Top down, bottom up, or recurrent?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Which connectivity is required?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Which connection is affected by the experimental condition?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questions</a:t>
            </a:r>
            <a:endParaRPr/>
          </a:p>
        </p:txBody>
      </p:sp>
      <p:pic>
        <p:nvPicPr>
          <p:cNvPr id="385" name="Google Shape;3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4652709" cy="3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509" y="1277025"/>
            <a:ext cx="4034091" cy="266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 txBox="1"/>
          <p:nvPr/>
        </p:nvSpPr>
        <p:spPr>
          <a:xfrm>
            <a:off x="6202450" y="409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Boly et al., 2011</a:t>
            </a:r>
            <a:endParaRPr/>
          </a:p>
        </p:txBody>
      </p:sp>
      <p:sp>
        <p:nvSpPr>
          <p:cNvPr id="388" name="Google Shape;388;p46"/>
          <p:cNvSpPr txBox="1"/>
          <p:nvPr/>
        </p:nvSpPr>
        <p:spPr>
          <a:xfrm>
            <a:off x="41225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Garrido et al., 2007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94" name="Google Shape;394;p47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47"/>
          <p:cNvSpPr/>
          <p:nvPr/>
        </p:nvSpPr>
        <p:spPr>
          <a:xfrm>
            <a:off x="663150" y="3477825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Collect data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96" name="Google Shape;396;p47"/>
          <p:cNvSpPr/>
          <p:nvPr/>
        </p:nvSpPr>
        <p:spPr>
          <a:xfrm>
            <a:off x="707600" y="1838588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hypothesis + model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97" name="Google Shape;397;p47"/>
          <p:cNvSpPr/>
          <p:nvPr/>
        </p:nvSpPr>
        <p:spPr>
          <a:xfrm>
            <a:off x="3350850" y="26257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fitting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98" name="Google Shape;398;p47"/>
          <p:cNvSpPr/>
          <p:nvPr/>
        </p:nvSpPr>
        <p:spPr>
          <a:xfrm>
            <a:off x="5353975" y="369461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selection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99" name="Google Shape;399;p47"/>
          <p:cNvSpPr/>
          <p:nvPr/>
        </p:nvSpPr>
        <p:spPr>
          <a:xfrm>
            <a:off x="7195200" y="25835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Make an inference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cxnSp>
        <p:nvCxnSpPr>
          <p:cNvPr id="400" name="Google Shape;400;p47"/>
          <p:cNvCxnSpPr>
            <a:stCxn id="395" idx="0"/>
            <a:endCxn id="397" idx="1"/>
          </p:cNvCxnSpPr>
          <p:nvPr/>
        </p:nvCxnSpPr>
        <p:spPr>
          <a:xfrm flipH="1" rot="10800000">
            <a:off x="1445850" y="2999625"/>
            <a:ext cx="1905000" cy="4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1490300" y="2486238"/>
            <a:ext cx="1692600" cy="55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47"/>
          <p:cNvCxnSpPr>
            <a:stCxn id="397" idx="2"/>
            <a:endCxn id="398" idx="1"/>
          </p:cNvCxnSpPr>
          <p:nvPr/>
        </p:nvCxnSpPr>
        <p:spPr>
          <a:xfrm>
            <a:off x="4133550" y="3373663"/>
            <a:ext cx="1220400" cy="6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47"/>
          <p:cNvCxnSpPr>
            <a:stCxn id="398" idx="3"/>
            <a:endCxn id="399" idx="2"/>
          </p:cNvCxnSpPr>
          <p:nvPr/>
        </p:nvCxnSpPr>
        <p:spPr>
          <a:xfrm flipH="1" rot="10800000">
            <a:off x="6919375" y="3331463"/>
            <a:ext cx="1058400" cy="73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47"/>
          <p:cNvCxnSpPr>
            <a:stCxn id="397" idx="3"/>
            <a:endCxn id="399" idx="1"/>
          </p:cNvCxnSpPr>
          <p:nvPr/>
        </p:nvCxnSpPr>
        <p:spPr>
          <a:xfrm flipH="1" rot="10800000">
            <a:off x="4916250" y="2957413"/>
            <a:ext cx="2279100" cy="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applications of DCM</a:t>
            </a:r>
            <a:endParaRPr/>
          </a:p>
        </p:txBody>
      </p:sp>
      <p:sp>
        <p:nvSpPr>
          <p:cNvPr id="410" name="Google Shape;410;p48"/>
          <p:cNvSpPr txBox="1"/>
          <p:nvPr/>
        </p:nvSpPr>
        <p:spPr>
          <a:xfrm>
            <a:off x="4503600" y="4681800"/>
            <a:ext cx="464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van Wijk (2022), The principles of dynamic causal modeling, Presentation, SPM for MEEG 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825" y="1391600"/>
            <a:ext cx="4433647" cy="32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17" name="Google Shape;417;p49"/>
          <p:cNvSpPr txBox="1"/>
          <p:nvPr/>
        </p:nvSpPr>
        <p:spPr>
          <a:xfrm>
            <a:off x="218725" y="1295400"/>
            <a:ext cx="8613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Useful resources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SPM course for EMEG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SPM12 Manual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Scholarpedia: http://www.scholarpedia.org/article/Dynamic_causal_modeling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Generative model/ model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Model selection and comparisons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Kiebel et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al ., (2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006), DCM of evoked responses in EEG/MEG with lead field parametrization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Kiebel et al.,  (2008), Dynamic causal modeling for EEG and MEG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Garrido et al., (2007), Dynamic causal modeling of evoked potentials: A reproducibility study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Kass and Raftery (1995), Bayes factors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DCM analysis step overview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663150" y="3477825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Collect data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707600" y="1838588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hypothesis + model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350850" y="26257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fitting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5353975" y="369461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selection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195200" y="25835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Make an inference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cxnSp>
        <p:nvCxnSpPr>
          <p:cNvPr id="95" name="Google Shape;95;p16"/>
          <p:cNvCxnSpPr>
            <a:stCxn id="90" idx="0"/>
            <a:endCxn id="92" idx="1"/>
          </p:cNvCxnSpPr>
          <p:nvPr/>
        </p:nvCxnSpPr>
        <p:spPr>
          <a:xfrm flipH="1" rot="10800000">
            <a:off x="1445850" y="2999625"/>
            <a:ext cx="1905000" cy="4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6"/>
          <p:cNvCxnSpPr/>
          <p:nvPr/>
        </p:nvCxnSpPr>
        <p:spPr>
          <a:xfrm>
            <a:off x="1490300" y="2486238"/>
            <a:ext cx="1692600" cy="55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6"/>
          <p:cNvCxnSpPr>
            <a:stCxn id="92" idx="2"/>
            <a:endCxn id="93" idx="1"/>
          </p:cNvCxnSpPr>
          <p:nvPr/>
        </p:nvCxnSpPr>
        <p:spPr>
          <a:xfrm>
            <a:off x="4133550" y="3373663"/>
            <a:ext cx="1220400" cy="6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>
            <a:stCxn id="93" idx="3"/>
            <a:endCxn id="94" idx="2"/>
          </p:cNvCxnSpPr>
          <p:nvPr/>
        </p:nvCxnSpPr>
        <p:spPr>
          <a:xfrm flipH="1" rot="10800000">
            <a:off x="6919375" y="3331463"/>
            <a:ext cx="1058400" cy="73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6"/>
          <p:cNvCxnSpPr>
            <a:stCxn id="92" idx="3"/>
            <a:endCxn id="94" idx="1"/>
          </p:cNvCxnSpPr>
          <p:nvPr/>
        </p:nvCxnSpPr>
        <p:spPr>
          <a:xfrm flipH="1" rot="10800000">
            <a:off x="4916250" y="2957413"/>
            <a:ext cx="2279100" cy="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for DEMO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99250" y="1398675"/>
            <a:ext cx="6473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SPM Data sets :: EEG Single Subject Mismatch Negativity (ucl.ac.uk)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05075"/>
            <a:ext cx="8839202" cy="274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features: mismatch negativity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300" y="1435375"/>
            <a:ext cx="4040710" cy="26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7116600" y="4820400"/>
            <a:ext cx="202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Copied from Garrido et al., (2007)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" name="Google Shape;114;p18"/>
          <p:cNvCxnSpPr/>
          <p:nvPr/>
        </p:nvCxnSpPr>
        <p:spPr>
          <a:xfrm flipH="1" rot="10800000">
            <a:off x="464425" y="2066600"/>
            <a:ext cx="3088500" cy="1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 flipH="1" rot="10800000">
            <a:off x="464425" y="2300275"/>
            <a:ext cx="3088500" cy="1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8"/>
          <p:cNvCxnSpPr/>
          <p:nvPr/>
        </p:nvCxnSpPr>
        <p:spPr>
          <a:xfrm flipH="1" rot="10800000">
            <a:off x="464425" y="2533950"/>
            <a:ext cx="3088500" cy="1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8"/>
          <p:cNvSpPr/>
          <p:nvPr/>
        </p:nvSpPr>
        <p:spPr>
          <a:xfrm>
            <a:off x="719875" y="2353363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042825" y="2353350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365775" y="2353363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011675" y="2353363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334625" y="2353350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2657575" y="2353363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706875" y="2124763"/>
            <a:ext cx="232200" cy="139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2980525" y="2353350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3303475" y="2353363"/>
            <a:ext cx="232200" cy="1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b="67446" l="70364" r="0" t="0"/>
          <a:stretch/>
        </p:blipFill>
        <p:spPr>
          <a:xfrm>
            <a:off x="186225" y="3165400"/>
            <a:ext cx="1648250" cy="13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33357" l="70364" r="0" t="34089"/>
          <a:stretch/>
        </p:blipFill>
        <p:spPr>
          <a:xfrm>
            <a:off x="2388825" y="3191524"/>
            <a:ext cx="1461775" cy="12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Build model(s)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3877200" y="4790425"/>
            <a:ext cx="526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Adapted from Auksztulewicz (2022), </a:t>
            </a:r>
            <a:r>
              <a:rPr i="1" lang="en" sz="900">
                <a:latin typeface="Roboto"/>
                <a:ea typeface="Roboto"/>
                <a:cs typeface="Roboto"/>
                <a:sym typeface="Roboto"/>
              </a:rPr>
              <a:t>DCM for evoked responses</a:t>
            </a:r>
            <a:r>
              <a:rPr lang="en" sz="900">
                <a:latin typeface="Roboto"/>
                <a:ea typeface="Roboto"/>
                <a:cs typeface="Roboto"/>
                <a:sym typeface="Roboto"/>
              </a:rPr>
              <a:t>, Presentation, SPM for MEEG course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663150" y="3477825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Collect data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707600" y="1838588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hypothesis + model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3350850" y="26257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fitting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353975" y="369461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Model selection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7195200" y="2583563"/>
            <a:ext cx="1565400" cy="74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Make an inference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cxnSp>
        <p:nvCxnSpPr>
          <p:cNvPr id="139" name="Google Shape;139;p19"/>
          <p:cNvCxnSpPr>
            <a:stCxn id="134" idx="0"/>
            <a:endCxn id="136" idx="1"/>
          </p:cNvCxnSpPr>
          <p:nvPr/>
        </p:nvCxnSpPr>
        <p:spPr>
          <a:xfrm flipH="1" rot="10800000">
            <a:off x="1445850" y="2999625"/>
            <a:ext cx="1905000" cy="47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9"/>
          <p:cNvCxnSpPr>
            <a:stCxn id="135" idx="2"/>
          </p:cNvCxnSpPr>
          <p:nvPr/>
        </p:nvCxnSpPr>
        <p:spPr>
          <a:xfrm>
            <a:off x="1490300" y="2586488"/>
            <a:ext cx="1692600" cy="4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>
            <a:stCxn id="136" idx="2"/>
            <a:endCxn id="137" idx="1"/>
          </p:cNvCxnSpPr>
          <p:nvPr/>
        </p:nvCxnSpPr>
        <p:spPr>
          <a:xfrm>
            <a:off x="4133550" y="3373663"/>
            <a:ext cx="1220400" cy="6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9"/>
          <p:cNvCxnSpPr>
            <a:stCxn id="137" idx="3"/>
            <a:endCxn id="138" idx="2"/>
          </p:cNvCxnSpPr>
          <p:nvPr/>
        </p:nvCxnSpPr>
        <p:spPr>
          <a:xfrm flipH="1" rot="10800000">
            <a:off x="6919375" y="3331463"/>
            <a:ext cx="1058400" cy="73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9"/>
          <p:cNvCxnSpPr>
            <a:stCxn id="136" idx="3"/>
            <a:endCxn id="138" idx="1"/>
          </p:cNvCxnSpPr>
          <p:nvPr/>
        </p:nvCxnSpPr>
        <p:spPr>
          <a:xfrm flipH="1" rot="10800000">
            <a:off x="4916250" y="2957413"/>
            <a:ext cx="2279100" cy="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outline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311725" y="1372625"/>
            <a:ext cx="85206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General intro (overlapping with MRI lecture, so make it brief)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kind of research question can be answered?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it’s answered (function + structural connectivity)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Difference with MRI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Example of the research? (MMN)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Analysis step 1: model selection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 or model building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Overview: physiological vs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phenomenological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Conductance vs convolution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Basic biophysical assumption of them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Briefly mention CMC as well as ERP?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(now include how to do this on SPM)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Model evaluation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 or model selection + 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Forward (simulation of data)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Inversion (by Bayesian)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Check the similarity with actual data and adjust if necessary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Comparison between different models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(now include how to do this on SPM)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MODELLING AIM AND APPROACH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789325" y="1942950"/>
            <a:ext cx="8373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MEG and EEG Data is complex-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Analysis and modelling occurs in time,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frequency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time-frequency and space domains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Aims to explain all data with a few parameters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assume data are caused by few interacting brain sources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